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</p:sldIdLst>
  <p:sldSz cx="12192000" cy="6858000"/>
  <p:notesSz cx="6858000" cy="9144000"/>
  <p:defaultTextStyle>
    <a:defPPr>
      <a:defRPr lang="sma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e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17544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35393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53370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92706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88601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109137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27510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78475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8838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54005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ma-NO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ma-NO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32655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sma-NO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sma-NO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9295C-948C-4489-A26C-2734453845B4}" type="datetimeFigureOut">
              <a:rPr lang="sma-NO" smtClean="0"/>
              <a:t>07.11.2021</a:t>
            </a:fld>
            <a:endParaRPr lang="sma-NO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ma-NO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C92DD-309B-4109-A1E3-A9FACCB1538F}" type="slidenum">
              <a:rPr lang="sma-NO" smtClean="0"/>
              <a:t>‹#›</a:t>
            </a:fld>
            <a:endParaRPr lang="sma-NO"/>
          </a:p>
        </p:txBody>
      </p:sp>
    </p:spTree>
    <p:extLst>
      <p:ext uri="{BB962C8B-B14F-4D97-AF65-F5344CB8AC3E}">
        <p14:creationId xmlns:p14="http://schemas.microsoft.com/office/powerpoint/2010/main" val="257674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ma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3.wmf"/><Relationship Id="rId9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6.wmf"/><Relationship Id="rId9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41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wmf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11" Type="http://schemas.openxmlformats.org/officeDocument/2006/relationships/image" Target="../media/image3.jpe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28.wmf"/><Relationship Id="rId4" Type="http://schemas.openxmlformats.org/officeDocument/2006/relationships/image" Target="../media/image25.emf"/><Relationship Id="rId9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E3EA23-A5F4-4367-886F-66477040FCC3}" type="slidenum">
              <a:rPr lang="fr-FR" smtClean="0"/>
              <a:pPr/>
              <a:t>1</a:t>
            </a:fld>
            <a:endParaRPr lang="fr-FR"/>
          </a:p>
        </p:txBody>
      </p:sp>
      <p:pic>
        <p:nvPicPr>
          <p:cNvPr id="21508" name="Picture 2" descr="File:Langmuir-sit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8678" y="946441"/>
            <a:ext cx="200977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8296275" y="4191001"/>
            <a:ext cx="1828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BE"/>
              <a:t>Irving Langmuir</a:t>
            </a:r>
          </a:p>
          <a:p>
            <a:r>
              <a:rPr lang="fr-BE"/>
              <a:t>(1881-1957)</a:t>
            </a:r>
            <a:endParaRPr lang="en-GB"/>
          </a:p>
        </p:txBody>
      </p:sp>
      <p:sp>
        <p:nvSpPr>
          <p:cNvPr id="21510" name="TextBox 4"/>
          <p:cNvSpPr txBox="1">
            <a:spLocks noChangeArrowheads="1"/>
          </p:cNvSpPr>
          <p:nvPr/>
        </p:nvSpPr>
        <p:spPr bwMode="auto">
          <a:xfrm>
            <a:off x="955345" y="3082093"/>
            <a:ext cx="725719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The </a:t>
            </a:r>
            <a:r>
              <a:rPr lang="en-US" sz="2400" b="1" dirty="0"/>
              <a:t>Langmuir equation</a:t>
            </a:r>
            <a:r>
              <a:rPr lang="en-US" sz="2400" dirty="0"/>
              <a:t> relates the coverage or adsorption of molecules on a solid surface to gas pressure or concentration of a medium above the solid surface at a fixed temperature. The equation was developed by Irving Langmuir in 1917.</a:t>
            </a:r>
            <a:endParaRPr lang="en-GB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59806" y="1137876"/>
            <a:ext cx="61394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/>
              <a:t>Lecture № </a:t>
            </a:r>
            <a:r>
              <a:rPr lang="ru-RU" sz="2800" b="1" dirty="0" smtClean="0"/>
              <a:t>7</a:t>
            </a:r>
            <a:r>
              <a:rPr lang="en-US" sz="2800" b="1" dirty="0" smtClean="0"/>
              <a:t>. </a:t>
            </a:r>
            <a:r>
              <a:rPr lang="en-US" sz="2400" dirty="0"/>
              <a:t>Langmuir monomolecular isotherm equation. </a:t>
            </a:r>
            <a:endParaRPr lang="ru-RU" sz="2400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569" y="5021085"/>
            <a:ext cx="817468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1"/>
          <p:cNvSpPr>
            <a:spLocks noChangeArrowheads="1"/>
          </p:cNvSpPr>
          <p:nvPr/>
        </p:nvSpPr>
        <p:spPr bwMode="auto">
          <a:xfrm>
            <a:off x="10517596" y="6372225"/>
            <a:ext cx="16430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sma-NO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Adilbekova</a:t>
            </a:r>
            <a:r>
              <a:rPr lang="en-US" altLang="sma-NO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A.O</a:t>
            </a:r>
          </a:p>
        </p:txBody>
      </p:sp>
    </p:spTree>
    <p:extLst>
      <p:ext uri="{BB962C8B-B14F-4D97-AF65-F5344CB8AC3E}">
        <p14:creationId xmlns:p14="http://schemas.microsoft.com/office/powerpoint/2010/main" val="150051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863975" y="3429000"/>
          <a:ext cx="4032250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3" imgW="787400" imgH="457200" progId="Equation.3">
                  <p:embed/>
                </p:oleObj>
              </mc:Choice>
              <mc:Fallback>
                <p:oleObj name="Формула" r:id="rId3" imgW="787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3429000"/>
                        <a:ext cx="4032250" cy="233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524001" y="1341438"/>
          <a:ext cx="8893175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5" imgW="3124200" imgH="457200" progId="Equation.3">
                  <p:embed/>
                </p:oleObj>
              </mc:Choice>
              <mc:Fallback>
                <p:oleObj name="Формула" r:id="rId5" imgW="3124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341438"/>
                        <a:ext cx="8893175" cy="130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42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ChangeArrowheads="1"/>
          </p:cNvSpPr>
          <p:nvPr/>
        </p:nvSpPr>
        <p:spPr bwMode="auto">
          <a:xfrm>
            <a:off x="4151313" y="1320801"/>
            <a:ext cx="41767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88925" algn="ctr"/>
            <a:r>
              <a:rPr lang="kk-KZ" sz="3600" dirty="0"/>
              <a:t>А    +    В   ↔  </a:t>
            </a:r>
            <a:r>
              <a:rPr lang="ru-RU" sz="3600" dirty="0"/>
              <a:t>А</a:t>
            </a:r>
            <a:r>
              <a:rPr lang="en-US" sz="3600" dirty="0"/>
              <a:t>B</a:t>
            </a:r>
            <a:endParaRPr lang="ru-RU" sz="3600" dirty="0"/>
          </a:p>
          <a:p>
            <a:pPr indent="288925"/>
            <a:r>
              <a:rPr lang="kk-KZ" sz="3600" i="1" dirty="0"/>
              <a:t>с</a:t>
            </a:r>
            <a:r>
              <a:rPr lang="ru-RU" sz="3600" i="1" baseline="-25000" dirty="0"/>
              <a:t>0</a:t>
            </a:r>
            <a:r>
              <a:rPr lang="kk-KZ" sz="3600" i="1" baseline="-25000" dirty="0"/>
              <a:t> </a:t>
            </a:r>
            <a:r>
              <a:rPr lang="ru-RU" sz="3600" i="1" dirty="0"/>
              <a:t>–</a:t>
            </a:r>
            <a:r>
              <a:rPr lang="kk-KZ" sz="3600" i="1" dirty="0"/>
              <a:t> </a:t>
            </a:r>
            <a:r>
              <a:rPr lang="ru-RU" sz="3600" i="1" dirty="0" err="1"/>
              <a:t>х</a:t>
            </a:r>
            <a:r>
              <a:rPr lang="kk-KZ" sz="3600" i="1" dirty="0"/>
              <a:t>      </a:t>
            </a:r>
            <a:r>
              <a:rPr lang="ru-RU" sz="3600" i="1" dirty="0"/>
              <a:t>с</a:t>
            </a:r>
            <a:r>
              <a:rPr lang="kk-KZ" sz="3600" i="1" dirty="0"/>
              <a:t>          </a:t>
            </a:r>
            <a:r>
              <a:rPr lang="ru-RU" sz="3600" i="1" dirty="0" err="1"/>
              <a:t>х</a:t>
            </a:r>
            <a:endParaRPr lang="ru-RU" sz="3600" i="1" dirty="0"/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847851" y="2996952"/>
          <a:ext cx="4752975" cy="19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Формула" r:id="rId3" imgW="1066800" imgH="431800" progId="Equation.3">
                  <p:embed/>
                </p:oleObj>
              </mc:Choice>
              <mc:Fallback>
                <p:oleObj name="Формула" r:id="rId3" imgW="1066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2996952"/>
                        <a:ext cx="4752975" cy="1906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6672263" y="2996953"/>
          <a:ext cx="3600450" cy="186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Формула" r:id="rId5" imgW="863225" imgH="444307" progId="Equation.3">
                  <p:embed/>
                </p:oleObj>
              </mc:Choice>
              <mc:Fallback>
                <p:oleObj name="Формула" r:id="rId5" imgW="863225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2996953"/>
                        <a:ext cx="3600450" cy="186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524001" y="31252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35561" y="5652538"/>
            <a:ext cx="77889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This equation is similar to Langmuir equation.</a:t>
            </a:r>
            <a:endParaRPr lang="ru-RU" sz="3200" dirty="0"/>
          </a:p>
        </p:txBody>
      </p:sp>
      <p:pic>
        <p:nvPicPr>
          <p:cNvPr id="9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876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524000" y="4694239"/>
          <a:ext cx="914400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Формула" r:id="rId3" imgW="2336800" imgH="241300" progId="Equation.3">
                  <p:embed/>
                </p:oleObj>
              </mc:Choice>
              <mc:Fallback>
                <p:oleObj name="Формула" r:id="rId3" imgW="23368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694239"/>
                        <a:ext cx="9144000" cy="9350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4583113" y="5886164"/>
            <a:ext cx="35816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i="1" dirty="0">
                <a:solidFill>
                  <a:schemeClr val="bg2"/>
                </a:solidFill>
              </a:rPr>
              <a:t>- </a:t>
            </a:r>
            <a:r>
              <a:rPr lang="en-US" sz="3200" dirty="0"/>
              <a:t>Work of adsorption</a:t>
            </a:r>
            <a:endParaRPr lang="kk-KZ" sz="3200" noProof="1">
              <a:solidFill>
                <a:schemeClr val="bg2"/>
              </a:solidFill>
            </a:endParaRPr>
          </a:p>
        </p:txBody>
      </p:sp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2135189" y="2636838"/>
          <a:ext cx="8243887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Формула" r:id="rId5" imgW="2032000" imgH="241300" progId="Equation.3">
                  <p:embed/>
                </p:oleObj>
              </mc:Choice>
              <mc:Fallback>
                <p:oleObj name="Формула" r:id="rId5" imgW="2032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2636838"/>
                        <a:ext cx="8243887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9"/>
          <p:cNvGraphicFramePr>
            <a:graphicFrameLocks noChangeAspect="1"/>
          </p:cNvGraphicFramePr>
          <p:nvPr>
            <p:extLst/>
          </p:nvPr>
        </p:nvGraphicFramePr>
        <p:xfrm>
          <a:off x="4800601" y="1328118"/>
          <a:ext cx="2447925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Формула" r:id="rId7" imgW="571252" imgH="241195" progId="Equation.3">
                  <p:embed/>
                </p:oleObj>
              </mc:Choice>
              <mc:Fallback>
                <p:oleObj name="Формула" r:id="rId7" imgW="57125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1" y="1328118"/>
                        <a:ext cx="2447925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93074" y="333876"/>
            <a:ext cx="75608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>
              <a:buFontTx/>
              <a:buChar char="-"/>
            </a:pPr>
            <a:endParaRPr lang="en-US" sz="3200" dirty="0"/>
          </a:p>
          <a:p>
            <a:r>
              <a:rPr lang="en-US" sz="3200" dirty="0"/>
              <a:t>Could we use LMA for adsorption </a:t>
            </a:r>
          </a:p>
          <a:p>
            <a:r>
              <a:rPr lang="en-US" sz="3200" dirty="0"/>
              <a:t>at the gas – liquid interface?</a:t>
            </a:r>
            <a:endParaRPr lang="kk-KZ" sz="3200" noProof="1">
              <a:solidFill>
                <a:schemeClr val="bg2"/>
              </a:solidFill>
            </a:endParaRPr>
          </a:p>
        </p:txBody>
      </p:sp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6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85195"/>
              </p:ext>
            </p:extLst>
          </p:nvPr>
        </p:nvGraphicFramePr>
        <p:xfrm>
          <a:off x="3540919" y="3374683"/>
          <a:ext cx="504031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Формула" r:id="rId3" imgW="1167893" imgH="215806" progId="Equation.3">
                  <p:embed/>
                </p:oleObj>
              </mc:Choice>
              <mc:Fallback>
                <p:oleObj name="Формула" r:id="rId3" imgW="116789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0919" y="3374683"/>
                        <a:ext cx="5040313" cy="941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4008439" y="4652963"/>
          <a:ext cx="4105275" cy="177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Формула" r:id="rId5" imgW="990170" imgH="431613" progId="Equation.3">
                  <p:embed/>
                </p:oleObj>
              </mc:Choice>
              <mc:Fallback>
                <p:oleObj name="Формула" r:id="rId5" imgW="990170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9" y="4652963"/>
                        <a:ext cx="4105275" cy="177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524001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6888164" y="1339207"/>
            <a:ext cx="30139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i="1">
                <a:solidFill>
                  <a:schemeClr val="bg2"/>
                </a:solidFill>
              </a:rPr>
              <a:t>- </a:t>
            </a:r>
            <a:r>
              <a:rPr lang="kk-KZ" sz="2400" i="1">
                <a:solidFill>
                  <a:schemeClr val="bg2"/>
                </a:solidFill>
              </a:rPr>
              <a:t>а</a:t>
            </a:r>
            <a:r>
              <a:rPr lang="kk-KZ" sz="2400" i="1" noProof="1">
                <a:solidFill>
                  <a:schemeClr val="bg2"/>
                </a:solidFill>
              </a:rPr>
              <a:t>дсорбция жұмысы</a:t>
            </a:r>
            <a:r>
              <a:rPr lang="kk-KZ" sz="2400" noProof="1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135560" y="732213"/>
            <a:ext cx="82444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851525" algn="ctr"/>
              </a:tabLst>
            </a:pPr>
            <a:r>
              <a:rPr lang="en-US" sz="3200" dirty="0" err="1" smtClean="0">
                <a:ea typeface="Times New Roman" pitchFamily="18" charset="0"/>
                <a:cs typeface="Arial" pitchFamily="34" charset="0"/>
              </a:rPr>
              <a:t>Traube</a:t>
            </a:r>
            <a:r>
              <a:rPr lang="en-US" sz="32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>
                <a:ea typeface="Times New Roman" pitchFamily="18" charset="0"/>
                <a:cs typeface="Arial" pitchFamily="34" charset="0"/>
              </a:rPr>
              <a:t>rule</a:t>
            </a:r>
            <a:r>
              <a:rPr lang="kk-KZ" sz="3200" dirty="0" smtClean="0">
                <a:ea typeface="Times New Roman" pitchFamily="18" charset="0"/>
                <a:cs typeface="Arial" pitchFamily="34" charset="0"/>
              </a:rPr>
              <a:t>.</a:t>
            </a:r>
            <a:endParaRPr lang="en-US" sz="3200" dirty="0" smtClean="0">
              <a:ea typeface="Times New Roman" pitchFamily="18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851525" algn="ctr"/>
              </a:tabLst>
            </a:pPr>
            <a:r>
              <a:rPr lang="kk-KZ" sz="3200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 err="1">
                <a:ea typeface="Times New Roman" pitchFamily="18" charset="0"/>
                <a:cs typeface="Arial" pitchFamily="34" charset="0"/>
              </a:rPr>
              <a:t>Sz</a:t>
            </a:r>
            <a:r>
              <a:rPr lang="ru-RU" sz="3200" dirty="0">
                <a:ea typeface="Times New Roman" pitchFamily="18" charset="0"/>
                <a:cs typeface="Arial" pitchFamily="34" charset="0"/>
              </a:rPr>
              <a:t>у</a:t>
            </a:r>
            <a:r>
              <a:rPr lang="en-US" sz="3200" dirty="0" err="1">
                <a:ea typeface="Times New Roman" pitchFamily="18" charset="0"/>
                <a:cs typeface="Arial" pitchFamily="34" charset="0"/>
              </a:rPr>
              <a:t>szkowski</a:t>
            </a:r>
            <a:r>
              <a:rPr lang="kk-KZ" sz="32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dirty="0">
                <a:ea typeface="Times New Roman" pitchFamily="18" charset="0"/>
                <a:cs typeface="Arial" pitchFamily="34" charset="0"/>
              </a:rPr>
              <a:t>equation</a:t>
            </a:r>
            <a:r>
              <a:rPr lang="kk-KZ" sz="3200" dirty="0">
                <a:ea typeface="Times New Roman" pitchFamily="18" charset="0"/>
                <a:cs typeface="Arial" pitchFamily="34" charset="0"/>
              </a:rPr>
              <a:t>. </a:t>
            </a:r>
            <a:endParaRPr lang="kk-KZ" sz="3200" dirty="0">
              <a:cs typeface="Arial" pitchFamily="34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175778"/>
              </p:ext>
            </p:extLst>
          </p:nvPr>
        </p:nvGraphicFramePr>
        <p:xfrm>
          <a:off x="1616366" y="1859346"/>
          <a:ext cx="6176506" cy="1033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Формула" r:id="rId7" imgW="1358900" imgH="228600" progId="Equation.3">
                  <p:embed/>
                </p:oleObj>
              </mc:Choice>
              <mc:Fallback>
                <p:oleObj name="Формула" r:id="rId7" imgW="1358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366" y="1859346"/>
                        <a:ext cx="6176506" cy="103349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387466" y="1865908"/>
            <a:ext cx="2186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a typeface="Times New Roman" pitchFamily="18" charset="0"/>
                <a:cs typeface="Arial" pitchFamily="34" charset="0"/>
              </a:rPr>
              <a:t>Sz</a:t>
            </a:r>
            <a:r>
              <a:rPr lang="ru-RU" dirty="0" smtClean="0">
                <a:ea typeface="Times New Roman" pitchFamily="18" charset="0"/>
                <a:cs typeface="Arial" pitchFamily="34" charset="0"/>
              </a:rPr>
              <a:t>у</a:t>
            </a:r>
            <a:r>
              <a:rPr lang="en-US" dirty="0" err="1" smtClean="0">
                <a:ea typeface="Times New Roman" pitchFamily="18" charset="0"/>
                <a:cs typeface="Arial" pitchFamily="34" charset="0"/>
              </a:rPr>
              <a:t>szkowski</a:t>
            </a:r>
            <a:r>
              <a:rPr lang="kk-KZ" dirty="0" smtClean="0"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pitchFamily="34" charset="0"/>
              </a:rPr>
              <a:t>equation</a:t>
            </a:r>
            <a:endParaRPr lang="sma-NO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428942" y="2805584"/>
            <a:ext cx="4731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 – constant, K changes in homologous series</a:t>
            </a:r>
          </a:p>
          <a:p>
            <a:r>
              <a:rPr lang="en-US" dirty="0" err="1"/>
              <a:t>Szyszkowski</a:t>
            </a:r>
            <a:r>
              <a:rPr lang="en-US" dirty="0"/>
              <a:t> equation</a:t>
            </a:r>
            <a:endParaRPr lang="ru-RU" dirty="0"/>
          </a:p>
        </p:txBody>
      </p:sp>
      <p:pic>
        <p:nvPicPr>
          <p:cNvPr id="13" name="Picture 1" descr="header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008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3143250" y="3213101"/>
          <a:ext cx="5905500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Формула" r:id="rId3" imgW="1459866" imgH="431613" progId="Equation.3">
                  <p:embed/>
                </p:oleObj>
              </mc:Choice>
              <mc:Fallback>
                <p:oleObj name="Формула" r:id="rId3" imgW="145986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3213101"/>
                        <a:ext cx="5905500" cy="173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2927350" y="692151"/>
          <a:ext cx="5905500" cy="217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Формула" r:id="rId5" imgW="1345616" imgH="495085" progId="Equation.3">
                  <p:embed/>
                </p:oleObj>
              </mc:Choice>
              <mc:Fallback>
                <p:oleObj name="Формула" r:id="rId5" imgW="1345616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692151"/>
                        <a:ext cx="5905500" cy="217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87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308970"/>
              </p:ext>
            </p:extLst>
          </p:nvPr>
        </p:nvGraphicFramePr>
        <p:xfrm>
          <a:off x="1847851" y="3014677"/>
          <a:ext cx="8424863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Формула" r:id="rId3" imgW="1358900" imgH="228600" progId="Equation.3">
                  <p:embed/>
                </p:oleObj>
              </mc:Choice>
              <mc:Fallback>
                <p:oleObj name="Формула" r:id="rId3" imgW="1358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3014677"/>
                        <a:ext cx="8424863" cy="1409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734922" y="4737919"/>
            <a:ext cx="889596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600" dirty="0" smtClean="0"/>
              <a:t>B – constant, K changes in homologous series</a:t>
            </a:r>
          </a:p>
          <a:p>
            <a:r>
              <a:rPr lang="en-US" sz="3600" dirty="0" err="1" smtClean="0"/>
              <a:t>Szyszkowski</a:t>
            </a:r>
            <a:r>
              <a:rPr lang="en-US" sz="3600" dirty="0" smtClean="0"/>
              <a:t> </a:t>
            </a:r>
            <a:r>
              <a:rPr lang="en-US" sz="3600" dirty="0"/>
              <a:t>equation</a:t>
            </a:r>
            <a:endParaRPr lang="ru-RU" sz="3600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77818"/>
              </p:ext>
            </p:extLst>
          </p:nvPr>
        </p:nvGraphicFramePr>
        <p:xfrm>
          <a:off x="3143250" y="957875"/>
          <a:ext cx="5905500" cy="173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Формула" r:id="rId5" imgW="1459866" imgH="431613" progId="Equation.3">
                  <p:embed/>
                </p:oleObj>
              </mc:Choice>
              <mc:Fallback>
                <p:oleObj name="Формула" r:id="rId5" imgW="145986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957875"/>
                        <a:ext cx="5905500" cy="173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383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1524001" y="30395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088508"/>
              </p:ext>
            </p:extLst>
          </p:nvPr>
        </p:nvGraphicFramePr>
        <p:xfrm>
          <a:off x="3143250" y="1832901"/>
          <a:ext cx="5976938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0" name="Формула" r:id="rId3" imgW="1726451" imgH="406224" progId="Equation.3">
                  <p:embed/>
                </p:oleObj>
              </mc:Choice>
              <mc:Fallback>
                <p:oleObj name="Формула" r:id="rId3" imgW="1726451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1832901"/>
                        <a:ext cx="5976938" cy="1419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2279651" y="3357563"/>
          <a:ext cx="7991475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Формула" r:id="rId5" imgW="2324100" imgH="660400" progId="Equation.3">
                  <p:embed/>
                </p:oleObj>
              </mc:Choice>
              <mc:Fallback>
                <p:oleObj name="Формула" r:id="rId5" imgW="23241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3357563"/>
                        <a:ext cx="7991475" cy="229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897316" y="4996246"/>
            <a:ext cx="19431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3200" dirty="0"/>
              <a:t>kJ</a:t>
            </a:r>
            <a:r>
              <a:rPr lang="kk-KZ" sz="3200" dirty="0"/>
              <a:t>/</a:t>
            </a:r>
            <a:r>
              <a:rPr lang="en-US" sz="3200" dirty="0"/>
              <a:t>mol</a:t>
            </a:r>
            <a:r>
              <a:rPr lang="ru-RU" sz="3200" dirty="0"/>
              <a:t> 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9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703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0060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Thank </a:t>
            </a:r>
            <a:r>
              <a:rPr lang="en-US" dirty="0"/>
              <a:t>you for your attention!</a:t>
            </a:r>
            <a:endParaRPr lang="ru-RU" dirty="0"/>
          </a:p>
        </p:txBody>
      </p:sp>
      <p:pic>
        <p:nvPicPr>
          <p:cNvPr id="4" name="Picture 1" descr="heade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029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16866-3E67-4749-9B83-93F9C857DE3F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pic>
        <p:nvPicPr>
          <p:cNvPr id="51202" name="Picture 2" descr="http://upload.wikimedia.org/wikipedia/commons/thumb/d/d6/Langmuir_Adsorption_Model.jpg/400px-Langmuir_Adsorption_Mod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1134" y="1448371"/>
            <a:ext cx="4419600" cy="3429000"/>
          </a:xfrm>
          <a:prstGeom prst="rect">
            <a:avLst/>
          </a:prstGeom>
          <a:noFill/>
        </p:spPr>
      </p:pic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9" y="2824734"/>
            <a:ext cx="1666875" cy="6762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717990"/>
            <a:ext cx="1524000" cy="41486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96287" y="2175520"/>
            <a:ext cx="1342389" cy="533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775520" y="3694380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l-GR" sz="3200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number of surfactant molecules per 1cm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N- Avogadro number;</a:t>
            </a:r>
          </a:p>
          <a:p>
            <a:pPr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total number of surfactant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mols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8" name="Picture 1" descr="heade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87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62201" y="1124744"/>
            <a:ext cx="7693025" cy="44958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fraction of surface occupied with surfactants is: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another fraction or surfactant free surface  is: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FF7CB-A33A-4D17-8617-6FB45B05B4E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347210"/>
            <a:ext cx="1329680" cy="93777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797152"/>
            <a:ext cx="2263109" cy="720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47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613459"/>
              </p:ext>
            </p:extLst>
          </p:nvPr>
        </p:nvGraphicFramePr>
        <p:xfrm>
          <a:off x="1992314" y="2428475"/>
          <a:ext cx="8027987" cy="1312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3" imgW="1445789" imgH="312159" progId="Equation.3">
                  <p:embed/>
                </p:oleObj>
              </mc:Choice>
              <mc:Fallback>
                <p:oleObj name="Формула" r:id="rId3" imgW="1445789" imgH="3121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4" y="2428475"/>
                        <a:ext cx="8027987" cy="1312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094965"/>
              </p:ext>
            </p:extLst>
          </p:nvPr>
        </p:nvGraphicFramePr>
        <p:xfrm>
          <a:off x="4008438" y="4804963"/>
          <a:ext cx="4248150" cy="127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Формула" r:id="rId5" imgW="761669" imgH="228501" progId="Equation.3">
                  <p:embed/>
                </p:oleObj>
              </mc:Choice>
              <mc:Fallback>
                <p:oleObj name="Формула" r:id="rId5" imgW="76166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4804963"/>
                        <a:ext cx="4248150" cy="1274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07568" y="1348703"/>
            <a:ext cx="7740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rates of surfactant adsorption and desorption:</a:t>
            </a:r>
          </a:p>
        </p:txBody>
      </p:sp>
      <p:pic>
        <p:nvPicPr>
          <p:cNvPr id="6" name="Picture 1" descr="heade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2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62201" y="908720"/>
            <a:ext cx="7693025" cy="42672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 equilibrium, the rates are equal, so: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FF7CB-A33A-4D17-8617-6FB45B05B4ED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213100" y="1484784"/>
          <a:ext cx="5892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3" imgW="1409088" imgH="444307" progId="Equation.3">
                  <p:embed/>
                </p:oleObj>
              </mc:Choice>
              <mc:Fallback>
                <p:oleObj name="Формула" r:id="rId3" imgW="140908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1484784"/>
                        <a:ext cx="5892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3784600" y="3501008"/>
          <a:ext cx="4673600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5" imgW="1104900" imgH="444500" progId="Equation.3">
                  <p:embed/>
                </p:oleObj>
              </mc:Choice>
              <mc:Fallback>
                <p:oleObj name="Формула" r:id="rId5" imgW="1104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3501008"/>
                        <a:ext cx="4673600" cy="189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407506" y="5445225"/>
          <a:ext cx="3272671" cy="135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7" imgW="1040948" imgH="431613" progId="Equation.3">
                  <p:embed/>
                </p:oleObj>
              </mc:Choice>
              <mc:Fallback>
                <p:oleObj name="Формула" r:id="rId7" imgW="104094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7506" y="5445225"/>
                        <a:ext cx="3272671" cy="13519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" descr="header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384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Using all previous equations, we get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Langmuir adsorption isotherm equation :</a:t>
            </a: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K-equilibrium constant of adsorption process;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∞ 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maximal adsorption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FF7CB-A33A-4D17-8617-6FB45B05B4ED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819400"/>
            <a:ext cx="4531271" cy="14736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5" name="Picture 1" descr="head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751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7857" y="1059949"/>
            <a:ext cx="4155744" cy="289292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At the very low range of concentration 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(c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the adsorption is linear and corresponds to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Henry Law.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FF7CB-A33A-4D17-8617-6FB45B05B4ED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17645" y="941702"/>
            <a:ext cx="4043971" cy="33432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4788" y="3893046"/>
            <a:ext cx="1647825" cy="4000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6224" y="3939678"/>
            <a:ext cx="200025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41151" y="3932288"/>
            <a:ext cx="2066925" cy="5048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9" name="Содержимое 2"/>
          <p:cNvSpPr txBox="1">
            <a:spLocks/>
          </p:cNvSpPr>
          <p:nvPr/>
        </p:nvSpPr>
        <p:spPr>
          <a:xfrm>
            <a:off x="2362201" y="4098880"/>
            <a:ext cx="80772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When the free surface is occupied totally, the adsorption  will be equal to limited adsorption.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1" y="5667376"/>
            <a:ext cx="160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72758" y="5699720"/>
            <a:ext cx="16954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" descr="header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67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62201" y="1196752"/>
            <a:ext cx="7693025" cy="4267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To find the constants, we can change Langmuir’s equation into linear form: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obtained K we can get a lot of information, like: cross section or the length of organic molecule.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FF7CB-A33A-4D17-8617-6FB45B05B4ED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1" y="2492897"/>
            <a:ext cx="3590925" cy="8477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9257" y="4636767"/>
            <a:ext cx="2133600" cy="5524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2937" y="5639510"/>
            <a:ext cx="2028825" cy="8191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8" name="Picture 1" descr="heade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70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524001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7" name="Rectangle 4"/>
          <p:cNvSpPr>
            <a:spLocks noChangeArrowheads="1"/>
          </p:cNvSpPr>
          <p:nvPr/>
        </p:nvSpPr>
        <p:spPr bwMode="auto">
          <a:xfrm>
            <a:off x="1524001" y="30395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1524001" y="31538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2927350" y="1773238"/>
          <a:ext cx="62611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Формула" r:id="rId3" imgW="40667400" imgH="5672880" progId="Equation.3">
                  <p:embed/>
                </p:oleObj>
              </mc:Choice>
              <mc:Fallback>
                <p:oleObj name="Формула" r:id="rId3" imgW="40667400" imgH="5672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1773238"/>
                        <a:ext cx="62611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Rectangle 7"/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123" name="Object 8"/>
          <p:cNvGraphicFramePr>
            <a:graphicFrameLocks noChangeAspect="1"/>
          </p:cNvGraphicFramePr>
          <p:nvPr/>
        </p:nvGraphicFramePr>
        <p:xfrm>
          <a:off x="2855914" y="3357612"/>
          <a:ext cx="70564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Формула" r:id="rId5" imgW="1498600" imgH="228600" progId="Equation.3">
                  <p:embed/>
                </p:oleObj>
              </mc:Choice>
              <mc:Fallback>
                <p:oleObj name="Формула" r:id="rId5" imgW="149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5914" y="3357612"/>
                        <a:ext cx="7056437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0"/>
          <p:cNvGraphicFramePr>
            <a:graphicFrameLocks noChangeAspect="1"/>
          </p:cNvGraphicFramePr>
          <p:nvPr/>
        </p:nvGraphicFramePr>
        <p:xfrm>
          <a:off x="3648076" y="4652964"/>
          <a:ext cx="5256213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Формула" r:id="rId7" imgW="1155700" imgH="241300" progId="Equation.3">
                  <p:embed/>
                </p:oleObj>
              </mc:Choice>
              <mc:Fallback>
                <p:oleObj name="Формула" r:id="rId7" imgW="1155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8076" y="4652964"/>
                        <a:ext cx="5256213" cy="1087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>
          <a:xfrm>
            <a:off x="-900752" y="696036"/>
            <a:ext cx="11111552" cy="7216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Law of mass action</a:t>
            </a:r>
          </a:p>
          <a:p>
            <a:pPr algn="ctr">
              <a:spcBef>
                <a:spcPct val="0"/>
              </a:spcBef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For a chemical reaction:</a:t>
            </a:r>
          </a:p>
          <a:p>
            <a:pPr algn="ctr">
              <a:spcBef>
                <a:spcPct val="0"/>
              </a:spcBef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19537" y="2708921"/>
            <a:ext cx="8456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we can write chemical potential equilibrium:</a:t>
            </a:r>
          </a:p>
        </p:txBody>
      </p:sp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545099"/>
              </p:ext>
            </p:extLst>
          </p:nvPr>
        </p:nvGraphicFramePr>
        <p:xfrm>
          <a:off x="4294189" y="2061739"/>
          <a:ext cx="44862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Уравнение" r:id="rId9" imgW="952200" imgH="177480" progId="Equation.3">
                  <p:embed/>
                </p:oleObj>
              </mc:Choice>
              <mc:Fallback>
                <p:oleObj name="Уравнение" r:id="rId9" imgW="9522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4189" y="2061739"/>
                        <a:ext cx="4486275" cy="839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" descr="header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57" y="13643"/>
            <a:ext cx="8810644" cy="90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7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264</Words>
  <Application>Microsoft Office PowerPoint</Application>
  <PresentationFormat>Широкоэкранный</PresentationFormat>
  <Paragraphs>65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Questions?      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2020-10-19T06:28:25Z</dcterms:created>
  <dcterms:modified xsi:type="dcterms:W3CDTF">2021-11-07T09:57:07Z</dcterms:modified>
</cp:coreProperties>
</file>